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C5E1-DDE4-4314-A0B5-5C7192B3487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BDD4-2F38-4545-86AA-4B184771D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0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C5E1-DDE4-4314-A0B5-5C7192B3487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BDD4-2F38-4545-86AA-4B184771D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0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C5E1-DDE4-4314-A0B5-5C7192B3487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BDD4-2F38-4545-86AA-4B184771D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3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C5E1-DDE4-4314-A0B5-5C7192B3487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BDD4-2F38-4545-86AA-4B184771D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6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C5E1-DDE4-4314-A0B5-5C7192B3487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BDD4-2F38-4545-86AA-4B184771D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5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C5E1-DDE4-4314-A0B5-5C7192B3487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BDD4-2F38-4545-86AA-4B184771D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7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C5E1-DDE4-4314-A0B5-5C7192B3487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BDD4-2F38-4545-86AA-4B184771D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0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C5E1-DDE4-4314-A0B5-5C7192B3487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BDD4-2F38-4545-86AA-4B184771D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7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C5E1-DDE4-4314-A0B5-5C7192B3487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BDD4-2F38-4545-86AA-4B184771D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2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C5E1-DDE4-4314-A0B5-5C7192B3487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BDD4-2F38-4545-86AA-4B184771D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2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C5E1-DDE4-4314-A0B5-5C7192B3487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BDD4-2F38-4545-86AA-4B184771D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9C5E1-DDE4-4314-A0B5-5C7192B3487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ABDD4-2F38-4545-86AA-4B184771D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1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71501"/>
            <a:ext cx="11404600" cy="8001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Make sure to holler – I’m happy to help </a:t>
            </a:r>
            <a:r>
              <a:rPr lang="en-US" b="1" dirty="0" smtClean="0">
                <a:sym typeface="Wingdings" panose="05000000000000000000" pitchFamily="2" charset="2"/>
              </a:rPr>
              <a:t></a:t>
            </a:r>
            <a:br>
              <a:rPr lang="en-US" b="1" dirty="0" smtClean="0">
                <a:sym typeface="Wingdings" panose="05000000000000000000" pitchFamily="2" charset="2"/>
              </a:rPr>
            </a:br>
            <a:r>
              <a:rPr lang="en-US" sz="3100" b="1" dirty="0">
                <a:solidFill>
                  <a:srgbClr val="0070C0"/>
                </a:solidFill>
              </a:rPr>
              <a:t>Do you need a refresher on any of these conventions terms or rules?</a:t>
            </a:r>
            <a:br>
              <a:rPr lang="en-US" sz="3100" b="1" dirty="0">
                <a:solidFill>
                  <a:srgbClr val="0070C0"/>
                </a:solidFill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485900"/>
            <a:ext cx="8470900" cy="51053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1700" b="1" dirty="0" smtClean="0"/>
          </a:p>
          <a:p>
            <a:pPr marL="0" indent="0">
              <a:buNone/>
            </a:pPr>
            <a:r>
              <a:rPr lang="en-US" sz="2200" b="1" dirty="0" smtClean="0"/>
              <a:t>Conventions errors </a:t>
            </a:r>
            <a:r>
              <a:rPr lang="en-US" sz="2200" b="1" dirty="0"/>
              <a:t>to look for (you can pick one or a few instead of all):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Sentences: end where they should with the correct punctuation mark; few if any </a:t>
            </a:r>
            <a:r>
              <a:rPr lang="en-US" dirty="0" smtClean="0">
                <a:solidFill>
                  <a:srgbClr val="0070C0"/>
                </a:solidFill>
              </a:rPr>
              <a:t>run-ons, comma splices, or fragments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Spelling: common words correct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70C0"/>
                </a:solidFill>
              </a:rPr>
              <a:t>Verb tense and point of view</a:t>
            </a:r>
            <a:r>
              <a:rPr lang="en-US" dirty="0" smtClean="0"/>
              <a:t>: consistent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Any dialogue: punctuated correctly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Capitalization: correct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70C0"/>
                </a:solidFill>
              </a:rPr>
              <a:t>Punctuation within sentences</a:t>
            </a:r>
            <a:r>
              <a:rPr lang="en-US" dirty="0" smtClean="0"/>
              <a:t>: sometimes incorrect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Some errors, but few major errors; the most important rules are followed most of the time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Variety: not wide range, but writing is long enough to show solid __</a:t>
            </a:r>
            <a:r>
              <a:rPr lang="en-US" dirty="0" err="1" smtClean="0"/>
              <a:t>th</a:t>
            </a:r>
            <a:r>
              <a:rPr lang="en-US" dirty="0" smtClean="0"/>
              <a:t> grade skills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i="1" dirty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2600" i="1" dirty="0" smtClean="0"/>
              <a:t>I </a:t>
            </a:r>
            <a:r>
              <a:rPr lang="en-US" sz="2600" i="1" dirty="0"/>
              <a:t>can demonstrate command of standard English conventions when writing</a:t>
            </a:r>
          </a:p>
          <a:p>
            <a:pPr marL="0" indent="0">
              <a:buNone/>
            </a:pPr>
            <a:r>
              <a:rPr lang="en-US" sz="3600" b="1" dirty="0" smtClean="0"/>
              <a:t>CONVENTIONS SCORE </a:t>
            </a:r>
            <a:r>
              <a:rPr lang="en-US" b="1" dirty="0"/>
              <a:t>(MTS or INC?) </a:t>
            </a:r>
            <a:r>
              <a:rPr lang="en-US" sz="3600" b="1" dirty="0"/>
              <a:t>____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8953500" y="2247900"/>
            <a:ext cx="635000" cy="36322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7325" y="2460600"/>
            <a:ext cx="1975275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1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Make sure to holler – I’m happy to help  Do you need a refresher on any of these conventions terms or rules?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sure to holler – I’m happy to help  Do you need a refresher on any of these conventions terms or rules? </dc:title>
  <dc:creator>Erin Beard</dc:creator>
  <cp:lastModifiedBy>Erin Beard</cp:lastModifiedBy>
  <cp:revision>1</cp:revision>
  <dcterms:created xsi:type="dcterms:W3CDTF">2015-05-20T18:52:10Z</dcterms:created>
  <dcterms:modified xsi:type="dcterms:W3CDTF">2015-05-20T18:52:30Z</dcterms:modified>
</cp:coreProperties>
</file>